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948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95CA71-5847-405C-BBD0-F76F2154BA23}" type="doc">
      <dgm:prSet loTypeId="urn:microsoft.com/office/officeart/2005/8/layout/pyramid2" loCatId="pyramid" qsTypeId="urn:microsoft.com/office/officeart/2005/8/quickstyle/simple1" qsCatId="simple" csTypeId="urn:microsoft.com/office/officeart/2005/8/colors/accent6_2" csCatId="accent6" phldr="1"/>
      <dgm:spPr/>
    </dgm:pt>
    <dgm:pt modelId="{60A823C0-7273-46BB-9B27-FBC5150937AC}">
      <dgm:prSet custT="1"/>
      <dgm:spPr/>
      <dgm:t>
        <a:bodyPr/>
        <a:lstStyle/>
        <a:p>
          <a:pPr algn="just"/>
          <a:r>
            <a:rPr lang="ru-RU" sz="1800" dirty="0" smtClean="0"/>
            <a:t>развернутый список членов комиссии</a:t>
          </a:r>
          <a:endParaRPr lang="ru-RU" sz="1800" dirty="0"/>
        </a:p>
      </dgm:t>
    </dgm:pt>
    <dgm:pt modelId="{5DA748B7-AEE8-43D9-82C1-3A28C39C6EC4}" type="parTrans" cxnId="{8928BEFC-AA22-4ED6-8B80-BA13A3F29BC5}">
      <dgm:prSet/>
      <dgm:spPr/>
      <dgm:t>
        <a:bodyPr/>
        <a:lstStyle/>
        <a:p>
          <a:endParaRPr lang="ru-RU"/>
        </a:p>
      </dgm:t>
    </dgm:pt>
    <dgm:pt modelId="{7371041D-9796-4F16-8E29-DCEAEF3EA65F}" type="sibTrans" cxnId="{8928BEFC-AA22-4ED6-8B80-BA13A3F29BC5}">
      <dgm:prSet/>
      <dgm:spPr/>
      <dgm:t>
        <a:bodyPr/>
        <a:lstStyle/>
        <a:p>
          <a:endParaRPr lang="ru-RU"/>
        </a:p>
      </dgm:t>
    </dgm:pt>
    <dgm:pt modelId="{9CC294E6-87B6-43D5-A1EF-2028214BF9A9}">
      <dgm:prSet custT="1"/>
      <dgm:spPr/>
      <dgm:t>
        <a:bodyPr/>
        <a:lstStyle/>
        <a:p>
          <a:pPr algn="just"/>
          <a:r>
            <a:rPr lang="ru-RU" sz="1800" dirty="0" smtClean="0"/>
            <a:t>перспективный и текущий планы работы</a:t>
          </a:r>
          <a:endParaRPr lang="ru-RU" sz="1800" dirty="0"/>
        </a:p>
      </dgm:t>
    </dgm:pt>
    <dgm:pt modelId="{BA3FFA53-3D63-4394-A5E4-25340BEF4653}" type="parTrans" cxnId="{9244E68D-DC91-44B6-BCB0-2AFA5EA339A8}">
      <dgm:prSet/>
      <dgm:spPr/>
      <dgm:t>
        <a:bodyPr/>
        <a:lstStyle/>
        <a:p>
          <a:endParaRPr lang="ru-RU"/>
        </a:p>
      </dgm:t>
    </dgm:pt>
    <dgm:pt modelId="{C7F8E771-8DDA-469E-8036-B2B1178FBB45}" type="sibTrans" cxnId="{9244E68D-DC91-44B6-BCB0-2AFA5EA339A8}">
      <dgm:prSet/>
      <dgm:spPr/>
      <dgm:t>
        <a:bodyPr/>
        <a:lstStyle/>
        <a:p>
          <a:endParaRPr lang="ru-RU"/>
        </a:p>
      </dgm:t>
    </dgm:pt>
    <dgm:pt modelId="{A4C9A410-B4B4-4616-943C-F60F53E6851D}">
      <dgm:prSet custT="1"/>
      <dgm:spPr/>
      <dgm:t>
        <a:bodyPr/>
        <a:lstStyle/>
        <a:p>
          <a:pPr algn="just"/>
          <a:r>
            <a:rPr lang="ru-RU" sz="1800" dirty="0" smtClean="0"/>
            <a:t>оперативные планы работы </a:t>
          </a:r>
        </a:p>
      </dgm:t>
    </dgm:pt>
    <dgm:pt modelId="{A5A6B5DC-FBAB-4ADF-B47D-328F6D809272}" type="parTrans" cxnId="{33F724B2-18D9-4DEB-BD4A-87BC292208D1}">
      <dgm:prSet/>
      <dgm:spPr/>
      <dgm:t>
        <a:bodyPr/>
        <a:lstStyle/>
        <a:p>
          <a:endParaRPr lang="ru-RU"/>
        </a:p>
      </dgm:t>
    </dgm:pt>
    <dgm:pt modelId="{A8104BB3-F750-4E48-B051-12ED4E603CA5}" type="sibTrans" cxnId="{33F724B2-18D9-4DEB-BD4A-87BC292208D1}">
      <dgm:prSet/>
      <dgm:spPr/>
      <dgm:t>
        <a:bodyPr/>
        <a:lstStyle/>
        <a:p>
          <a:endParaRPr lang="ru-RU"/>
        </a:p>
      </dgm:t>
    </dgm:pt>
    <dgm:pt modelId="{FF63D328-577A-4B82-92CA-B835A9065E32}">
      <dgm:prSet custT="1"/>
      <dgm:spPr/>
      <dgm:t>
        <a:bodyPr/>
        <a:lstStyle/>
        <a:p>
          <a:pPr algn="just"/>
          <a:r>
            <a:rPr lang="ru-RU" sz="1800" dirty="0" smtClean="0"/>
            <a:t>журнал протоколов заседаний комиссии</a:t>
          </a:r>
          <a:endParaRPr lang="ru-RU" sz="1800" dirty="0"/>
        </a:p>
      </dgm:t>
    </dgm:pt>
    <dgm:pt modelId="{B420A91E-E17F-4760-BDE5-94AAD19DA798}" type="parTrans" cxnId="{D058EBEA-F61C-48AA-88B6-753481A00325}">
      <dgm:prSet/>
      <dgm:spPr/>
      <dgm:t>
        <a:bodyPr/>
        <a:lstStyle/>
        <a:p>
          <a:endParaRPr lang="ru-RU"/>
        </a:p>
      </dgm:t>
    </dgm:pt>
    <dgm:pt modelId="{9580DA69-DE72-4DFC-8341-44EB3F95F6A4}" type="sibTrans" cxnId="{D058EBEA-F61C-48AA-88B6-753481A00325}">
      <dgm:prSet/>
      <dgm:spPr/>
      <dgm:t>
        <a:bodyPr/>
        <a:lstStyle/>
        <a:p>
          <a:endParaRPr lang="ru-RU"/>
        </a:p>
      </dgm:t>
    </dgm:pt>
    <dgm:pt modelId="{80688DA1-B2E4-4C89-A37C-CD8A47E9BF55}">
      <dgm:prSet custT="1"/>
      <dgm:spPr/>
      <dgm:t>
        <a:bodyPr/>
        <a:lstStyle/>
        <a:p>
          <a:pPr algn="just"/>
          <a:r>
            <a:rPr lang="ru-RU" sz="1800" dirty="0" smtClean="0"/>
            <a:t>копии постановлений, рекомендаций, для рассмотрения работодателем, профсоюзным комитетом</a:t>
          </a:r>
          <a:endParaRPr lang="ru-RU" sz="1800" dirty="0"/>
        </a:p>
      </dgm:t>
    </dgm:pt>
    <dgm:pt modelId="{DD722A6A-B206-4136-A7BC-34C45CFB63E3}" type="parTrans" cxnId="{65C8848B-C453-445B-BC3D-33857034753E}">
      <dgm:prSet/>
      <dgm:spPr/>
      <dgm:t>
        <a:bodyPr/>
        <a:lstStyle/>
        <a:p>
          <a:endParaRPr lang="ru-RU"/>
        </a:p>
      </dgm:t>
    </dgm:pt>
    <dgm:pt modelId="{428CB763-1C08-4AB8-8527-815F5BADF321}" type="sibTrans" cxnId="{65C8848B-C453-445B-BC3D-33857034753E}">
      <dgm:prSet/>
      <dgm:spPr/>
      <dgm:t>
        <a:bodyPr/>
        <a:lstStyle/>
        <a:p>
          <a:endParaRPr lang="ru-RU"/>
        </a:p>
      </dgm:t>
    </dgm:pt>
    <dgm:pt modelId="{E2CE06C1-817A-47A4-93C7-87F689C96600}">
      <dgm:prSet custT="1"/>
      <dgm:spPr/>
      <dgm:t>
        <a:bodyPr/>
        <a:lstStyle/>
        <a:p>
          <a:pPr algn="just"/>
          <a:r>
            <a:rPr lang="ru-RU" sz="1800" dirty="0" smtClean="0"/>
            <a:t>документы по обучению профсоюзного актива</a:t>
          </a:r>
          <a:endParaRPr lang="ru-RU" sz="1800" dirty="0"/>
        </a:p>
      </dgm:t>
    </dgm:pt>
    <dgm:pt modelId="{89EC63EB-8451-40AA-AD63-1ACFE0F03D9D}" type="parTrans" cxnId="{8C9CD7DA-4D38-48EB-B3E2-46820AB826D1}">
      <dgm:prSet/>
      <dgm:spPr/>
      <dgm:t>
        <a:bodyPr/>
        <a:lstStyle/>
        <a:p>
          <a:endParaRPr lang="ru-RU"/>
        </a:p>
      </dgm:t>
    </dgm:pt>
    <dgm:pt modelId="{4835F618-FDA9-43A4-8BF8-204F5CCF727E}" type="sibTrans" cxnId="{8C9CD7DA-4D38-48EB-B3E2-46820AB826D1}">
      <dgm:prSet/>
      <dgm:spPr/>
      <dgm:t>
        <a:bodyPr/>
        <a:lstStyle/>
        <a:p>
          <a:endParaRPr lang="ru-RU"/>
        </a:p>
      </dgm:t>
    </dgm:pt>
    <dgm:pt modelId="{C8489819-A64D-40E8-B88E-38F982F5D5E0}">
      <dgm:prSet custT="1"/>
      <dgm:spPr/>
      <dgm:t>
        <a:bodyPr/>
        <a:lstStyle/>
        <a:p>
          <a:pPr algn="just"/>
          <a:r>
            <a:rPr lang="ru-RU" sz="1800" dirty="0" smtClean="0"/>
            <a:t>статистические отчеты по установленным формам</a:t>
          </a:r>
          <a:endParaRPr lang="ru-RU" sz="1800" dirty="0"/>
        </a:p>
      </dgm:t>
    </dgm:pt>
    <dgm:pt modelId="{6A32BB54-CA41-4145-AE0A-41E2CFC93E35}" type="parTrans" cxnId="{1A42D1ED-3827-4C44-B76F-0D4210A7F3AB}">
      <dgm:prSet/>
      <dgm:spPr/>
      <dgm:t>
        <a:bodyPr/>
        <a:lstStyle/>
        <a:p>
          <a:endParaRPr lang="ru-RU"/>
        </a:p>
      </dgm:t>
    </dgm:pt>
    <dgm:pt modelId="{2B8EDA4A-E2AE-4DEB-8B7C-CD8FA4664511}" type="sibTrans" cxnId="{1A42D1ED-3827-4C44-B76F-0D4210A7F3AB}">
      <dgm:prSet/>
      <dgm:spPr/>
      <dgm:t>
        <a:bodyPr/>
        <a:lstStyle/>
        <a:p>
          <a:endParaRPr lang="ru-RU"/>
        </a:p>
      </dgm:t>
    </dgm:pt>
    <dgm:pt modelId="{C40951F6-9510-4E3E-99FE-7F6C1B1CF51F}" type="pres">
      <dgm:prSet presAssocID="{3B95CA71-5847-405C-BBD0-F76F2154BA23}" presName="compositeShape" presStyleCnt="0">
        <dgm:presLayoutVars>
          <dgm:dir/>
          <dgm:resizeHandles/>
        </dgm:presLayoutVars>
      </dgm:prSet>
      <dgm:spPr/>
    </dgm:pt>
    <dgm:pt modelId="{2B153C1C-1ADC-4CAF-9BDC-DCE8679C008C}" type="pres">
      <dgm:prSet presAssocID="{3B95CA71-5847-405C-BBD0-F76F2154BA23}" presName="pyramid" presStyleLbl="node1" presStyleIdx="0" presStyleCnt="1"/>
      <dgm:spPr/>
    </dgm:pt>
    <dgm:pt modelId="{E7A295CE-4D21-4511-9890-E9614ED0A2FF}" type="pres">
      <dgm:prSet presAssocID="{3B95CA71-5847-405C-BBD0-F76F2154BA23}" presName="theList" presStyleCnt="0"/>
      <dgm:spPr/>
    </dgm:pt>
    <dgm:pt modelId="{D1A3D13D-CC52-4806-AA44-A43AAA07F4EF}" type="pres">
      <dgm:prSet presAssocID="{60A823C0-7273-46BB-9B27-FBC5150937AC}" presName="aNode" presStyleLbl="fgAcc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7DECCA-A171-48DD-AFFA-DA51F513CDE2}" type="pres">
      <dgm:prSet presAssocID="{60A823C0-7273-46BB-9B27-FBC5150937AC}" presName="aSpace" presStyleCnt="0"/>
      <dgm:spPr/>
    </dgm:pt>
    <dgm:pt modelId="{9D542FA2-4D00-411D-88C0-7156E514DFA1}" type="pres">
      <dgm:prSet presAssocID="{9CC294E6-87B6-43D5-A1EF-2028214BF9A9}" presName="aNode" presStyleLbl="fgAcc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D4BDB5-D687-464C-A461-23F8C040B022}" type="pres">
      <dgm:prSet presAssocID="{9CC294E6-87B6-43D5-A1EF-2028214BF9A9}" presName="aSpace" presStyleCnt="0"/>
      <dgm:spPr/>
    </dgm:pt>
    <dgm:pt modelId="{AC7CF353-E030-4BD5-9177-16984326C911}" type="pres">
      <dgm:prSet presAssocID="{A4C9A410-B4B4-4616-943C-F60F53E6851D}" presName="aNode" presStyleLbl="fgAcc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E462FB-DD51-4ADA-BE60-F8A37BAC991E}" type="pres">
      <dgm:prSet presAssocID="{A4C9A410-B4B4-4616-943C-F60F53E6851D}" presName="aSpace" presStyleCnt="0"/>
      <dgm:spPr/>
    </dgm:pt>
    <dgm:pt modelId="{76B10E22-DDCB-4CC8-89E3-C58606763294}" type="pres">
      <dgm:prSet presAssocID="{FF63D328-577A-4B82-92CA-B835A9065E32}" presName="aNode" presStyleLbl="fgAcc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31ABB1-7125-48BC-89CB-0FBBFBD58B7E}" type="pres">
      <dgm:prSet presAssocID="{FF63D328-577A-4B82-92CA-B835A9065E32}" presName="aSpace" presStyleCnt="0"/>
      <dgm:spPr/>
    </dgm:pt>
    <dgm:pt modelId="{DB268393-F1FE-48A5-9FE1-DEDF6F22541E}" type="pres">
      <dgm:prSet presAssocID="{80688DA1-B2E4-4C89-A37C-CD8A47E9BF55}" presName="aNode" presStyleLbl="fgAcc1" presStyleIdx="4" presStyleCnt="7" custScaleY="1157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1D8006-DC79-4E6D-9163-B41DB2D71368}" type="pres">
      <dgm:prSet presAssocID="{80688DA1-B2E4-4C89-A37C-CD8A47E9BF55}" presName="aSpace" presStyleCnt="0"/>
      <dgm:spPr/>
    </dgm:pt>
    <dgm:pt modelId="{9D2080FE-0784-4559-87EE-E4F4FB571A1B}" type="pres">
      <dgm:prSet presAssocID="{E2CE06C1-817A-47A4-93C7-87F689C96600}" presName="aNode" presStyleLbl="fgAcc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D94C36-BF23-48DD-88E2-B7322D74A14E}" type="pres">
      <dgm:prSet presAssocID="{E2CE06C1-817A-47A4-93C7-87F689C96600}" presName="aSpace" presStyleCnt="0"/>
      <dgm:spPr/>
    </dgm:pt>
    <dgm:pt modelId="{2F00CBE7-68BC-43AC-8552-F30A0C96B7FC}" type="pres">
      <dgm:prSet presAssocID="{C8489819-A64D-40E8-B88E-38F982F5D5E0}" presName="aNode" presStyleLbl="fgAcc1" presStyleIdx="6" presStyleCnt="7" custLinFactNeighborX="321" custLinFactNeighborY="-346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280C5B-15F8-43E0-91DA-06CB961F1070}" type="pres">
      <dgm:prSet presAssocID="{C8489819-A64D-40E8-B88E-38F982F5D5E0}" presName="aSpace" presStyleCnt="0"/>
      <dgm:spPr/>
    </dgm:pt>
  </dgm:ptLst>
  <dgm:cxnLst>
    <dgm:cxn modelId="{58021E6A-6C46-4344-A747-4B042BFAA7E3}" type="presOf" srcId="{3B95CA71-5847-405C-BBD0-F76F2154BA23}" destId="{C40951F6-9510-4E3E-99FE-7F6C1B1CF51F}" srcOrd="0" destOrd="0" presId="urn:microsoft.com/office/officeart/2005/8/layout/pyramid2"/>
    <dgm:cxn modelId="{982D3D59-CB27-4211-8E51-E655DE06228D}" type="presOf" srcId="{C8489819-A64D-40E8-B88E-38F982F5D5E0}" destId="{2F00CBE7-68BC-43AC-8552-F30A0C96B7FC}" srcOrd="0" destOrd="0" presId="urn:microsoft.com/office/officeart/2005/8/layout/pyramid2"/>
    <dgm:cxn modelId="{AD374265-1243-4526-9B41-370891E82E81}" type="presOf" srcId="{9CC294E6-87B6-43D5-A1EF-2028214BF9A9}" destId="{9D542FA2-4D00-411D-88C0-7156E514DFA1}" srcOrd="0" destOrd="0" presId="urn:microsoft.com/office/officeart/2005/8/layout/pyramid2"/>
    <dgm:cxn modelId="{BE1BCBC5-F217-4F8D-9D06-FF82EBF40049}" type="presOf" srcId="{60A823C0-7273-46BB-9B27-FBC5150937AC}" destId="{D1A3D13D-CC52-4806-AA44-A43AAA07F4EF}" srcOrd="0" destOrd="0" presId="urn:microsoft.com/office/officeart/2005/8/layout/pyramid2"/>
    <dgm:cxn modelId="{9244E68D-DC91-44B6-BCB0-2AFA5EA339A8}" srcId="{3B95CA71-5847-405C-BBD0-F76F2154BA23}" destId="{9CC294E6-87B6-43D5-A1EF-2028214BF9A9}" srcOrd="1" destOrd="0" parTransId="{BA3FFA53-3D63-4394-A5E4-25340BEF4653}" sibTransId="{C7F8E771-8DDA-469E-8036-B2B1178FBB45}"/>
    <dgm:cxn modelId="{5CF73982-BC62-4496-BC39-F266469EBA90}" type="presOf" srcId="{A4C9A410-B4B4-4616-943C-F60F53E6851D}" destId="{AC7CF353-E030-4BD5-9177-16984326C911}" srcOrd="0" destOrd="0" presId="urn:microsoft.com/office/officeart/2005/8/layout/pyramid2"/>
    <dgm:cxn modelId="{AB0F891C-588B-400F-8875-359A3CDD2096}" type="presOf" srcId="{80688DA1-B2E4-4C89-A37C-CD8A47E9BF55}" destId="{DB268393-F1FE-48A5-9FE1-DEDF6F22541E}" srcOrd="0" destOrd="0" presId="urn:microsoft.com/office/officeart/2005/8/layout/pyramid2"/>
    <dgm:cxn modelId="{33F724B2-18D9-4DEB-BD4A-87BC292208D1}" srcId="{3B95CA71-5847-405C-BBD0-F76F2154BA23}" destId="{A4C9A410-B4B4-4616-943C-F60F53E6851D}" srcOrd="2" destOrd="0" parTransId="{A5A6B5DC-FBAB-4ADF-B47D-328F6D809272}" sibTransId="{A8104BB3-F750-4E48-B051-12ED4E603CA5}"/>
    <dgm:cxn modelId="{BF9E1164-BDE7-4D49-BB25-560172820CD5}" type="presOf" srcId="{E2CE06C1-817A-47A4-93C7-87F689C96600}" destId="{9D2080FE-0784-4559-87EE-E4F4FB571A1B}" srcOrd="0" destOrd="0" presId="urn:microsoft.com/office/officeart/2005/8/layout/pyramid2"/>
    <dgm:cxn modelId="{8928BEFC-AA22-4ED6-8B80-BA13A3F29BC5}" srcId="{3B95CA71-5847-405C-BBD0-F76F2154BA23}" destId="{60A823C0-7273-46BB-9B27-FBC5150937AC}" srcOrd="0" destOrd="0" parTransId="{5DA748B7-AEE8-43D9-82C1-3A28C39C6EC4}" sibTransId="{7371041D-9796-4F16-8E29-DCEAEF3EA65F}"/>
    <dgm:cxn modelId="{65C8848B-C453-445B-BC3D-33857034753E}" srcId="{3B95CA71-5847-405C-BBD0-F76F2154BA23}" destId="{80688DA1-B2E4-4C89-A37C-CD8A47E9BF55}" srcOrd="4" destOrd="0" parTransId="{DD722A6A-B206-4136-A7BC-34C45CFB63E3}" sibTransId="{428CB763-1C08-4AB8-8527-815F5BADF321}"/>
    <dgm:cxn modelId="{D058EBEA-F61C-48AA-88B6-753481A00325}" srcId="{3B95CA71-5847-405C-BBD0-F76F2154BA23}" destId="{FF63D328-577A-4B82-92CA-B835A9065E32}" srcOrd="3" destOrd="0" parTransId="{B420A91E-E17F-4760-BDE5-94AAD19DA798}" sibTransId="{9580DA69-DE72-4DFC-8341-44EB3F95F6A4}"/>
    <dgm:cxn modelId="{8C9CD7DA-4D38-48EB-B3E2-46820AB826D1}" srcId="{3B95CA71-5847-405C-BBD0-F76F2154BA23}" destId="{E2CE06C1-817A-47A4-93C7-87F689C96600}" srcOrd="5" destOrd="0" parTransId="{89EC63EB-8451-40AA-AD63-1ACFE0F03D9D}" sibTransId="{4835F618-FDA9-43A4-8BF8-204F5CCF727E}"/>
    <dgm:cxn modelId="{1A42D1ED-3827-4C44-B76F-0D4210A7F3AB}" srcId="{3B95CA71-5847-405C-BBD0-F76F2154BA23}" destId="{C8489819-A64D-40E8-B88E-38F982F5D5E0}" srcOrd="6" destOrd="0" parTransId="{6A32BB54-CA41-4145-AE0A-41E2CFC93E35}" sibTransId="{2B8EDA4A-E2AE-4DEB-8B7C-CD8FA4664511}"/>
    <dgm:cxn modelId="{735AF23E-775E-4540-896E-39D77C151B82}" type="presOf" srcId="{FF63D328-577A-4B82-92CA-B835A9065E32}" destId="{76B10E22-DDCB-4CC8-89E3-C58606763294}" srcOrd="0" destOrd="0" presId="urn:microsoft.com/office/officeart/2005/8/layout/pyramid2"/>
    <dgm:cxn modelId="{B3791DD1-0D22-45BD-B797-2E52A84CE347}" type="presParOf" srcId="{C40951F6-9510-4E3E-99FE-7F6C1B1CF51F}" destId="{2B153C1C-1ADC-4CAF-9BDC-DCE8679C008C}" srcOrd="0" destOrd="0" presId="urn:microsoft.com/office/officeart/2005/8/layout/pyramid2"/>
    <dgm:cxn modelId="{85AD18E1-626B-44EE-BCA9-A6A5E1CA499D}" type="presParOf" srcId="{C40951F6-9510-4E3E-99FE-7F6C1B1CF51F}" destId="{E7A295CE-4D21-4511-9890-E9614ED0A2FF}" srcOrd="1" destOrd="0" presId="urn:microsoft.com/office/officeart/2005/8/layout/pyramid2"/>
    <dgm:cxn modelId="{579F1734-C588-45B1-8412-CBA08E133B77}" type="presParOf" srcId="{E7A295CE-4D21-4511-9890-E9614ED0A2FF}" destId="{D1A3D13D-CC52-4806-AA44-A43AAA07F4EF}" srcOrd="0" destOrd="0" presId="urn:microsoft.com/office/officeart/2005/8/layout/pyramid2"/>
    <dgm:cxn modelId="{DB325ABD-1EA7-47AB-8CCB-99BEED27A4EC}" type="presParOf" srcId="{E7A295CE-4D21-4511-9890-E9614ED0A2FF}" destId="{447DECCA-A171-48DD-AFFA-DA51F513CDE2}" srcOrd="1" destOrd="0" presId="urn:microsoft.com/office/officeart/2005/8/layout/pyramid2"/>
    <dgm:cxn modelId="{4816AE0F-E9E5-498E-9A13-BA74CCCB2538}" type="presParOf" srcId="{E7A295CE-4D21-4511-9890-E9614ED0A2FF}" destId="{9D542FA2-4D00-411D-88C0-7156E514DFA1}" srcOrd="2" destOrd="0" presId="urn:microsoft.com/office/officeart/2005/8/layout/pyramid2"/>
    <dgm:cxn modelId="{B1F61A70-6A10-4EC1-98BF-D7FAF7283F23}" type="presParOf" srcId="{E7A295CE-4D21-4511-9890-E9614ED0A2FF}" destId="{C0D4BDB5-D687-464C-A461-23F8C040B022}" srcOrd="3" destOrd="0" presId="urn:microsoft.com/office/officeart/2005/8/layout/pyramid2"/>
    <dgm:cxn modelId="{C66D8805-AF2C-415B-9DE6-132C7279C33A}" type="presParOf" srcId="{E7A295CE-4D21-4511-9890-E9614ED0A2FF}" destId="{AC7CF353-E030-4BD5-9177-16984326C911}" srcOrd="4" destOrd="0" presId="urn:microsoft.com/office/officeart/2005/8/layout/pyramid2"/>
    <dgm:cxn modelId="{2CF00585-4AFB-471F-BED2-8E7FB2DD8881}" type="presParOf" srcId="{E7A295CE-4D21-4511-9890-E9614ED0A2FF}" destId="{EFE462FB-DD51-4ADA-BE60-F8A37BAC991E}" srcOrd="5" destOrd="0" presId="urn:microsoft.com/office/officeart/2005/8/layout/pyramid2"/>
    <dgm:cxn modelId="{325E2AFD-49E4-4AA6-A7F0-4BE3194ADB2C}" type="presParOf" srcId="{E7A295CE-4D21-4511-9890-E9614ED0A2FF}" destId="{76B10E22-DDCB-4CC8-89E3-C58606763294}" srcOrd="6" destOrd="0" presId="urn:microsoft.com/office/officeart/2005/8/layout/pyramid2"/>
    <dgm:cxn modelId="{F09D96C4-1E32-4171-8435-E72D2BB6539C}" type="presParOf" srcId="{E7A295CE-4D21-4511-9890-E9614ED0A2FF}" destId="{8431ABB1-7125-48BC-89CB-0FBBFBD58B7E}" srcOrd="7" destOrd="0" presId="urn:microsoft.com/office/officeart/2005/8/layout/pyramid2"/>
    <dgm:cxn modelId="{2A8304EE-7A09-443F-B545-81EEA89C146E}" type="presParOf" srcId="{E7A295CE-4D21-4511-9890-E9614ED0A2FF}" destId="{DB268393-F1FE-48A5-9FE1-DEDF6F22541E}" srcOrd="8" destOrd="0" presId="urn:microsoft.com/office/officeart/2005/8/layout/pyramid2"/>
    <dgm:cxn modelId="{C0DC151E-E64B-44B5-AE3E-30EC957033A8}" type="presParOf" srcId="{E7A295CE-4D21-4511-9890-E9614ED0A2FF}" destId="{A41D8006-DC79-4E6D-9163-B41DB2D71368}" srcOrd="9" destOrd="0" presId="urn:microsoft.com/office/officeart/2005/8/layout/pyramid2"/>
    <dgm:cxn modelId="{0AFC5440-8B89-44E4-9F0B-2878BA1C6684}" type="presParOf" srcId="{E7A295CE-4D21-4511-9890-E9614ED0A2FF}" destId="{9D2080FE-0784-4559-87EE-E4F4FB571A1B}" srcOrd="10" destOrd="0" presId="urn:microsoft.com/office/officeart/2005/8/layout/pyramid2"/>
    <dgm:cxn modelId="{F32CBE63-4239-4EAB-8DAB-188AEC087D86}" type="presParOf" srcId="{E7A295CE-4D21-4511-9890-E9614ED0A2FF}" destId="{61D94C36-BF23-48DD-88E2-B7322D74A14E}" srcOrd="11" destOrd="0" presId="urn:microsoft.com/office/officeart/2005/8/layout/pyramid2"/>
    <dgm:cxn modelId="{CB15D62A-A301-45B3-9B8C-D260F384C7A5}" type="presParOf" srcId="{E7A295CE-4D21-4511-9890-E9614ED0A2FF}" destId="{2F00CBE7-68BC-43AC-8552-F30A0C96B7FC}" srcOrd="12" destOrd="0" presId="urn:microsoft.com/office/officeart/2005/8/layout/pyramid2"/>
    <dgm:cxn modelId="{31974DBE-BF15-4C30-B929-23AB50F02AC4}" type="presParOf" srcId="{E7A295CE-4D21-4511-9890-E9614ED0A2FF}" destId="{8D280C5B-15F8-43E0-91DA-06CB961F1070}" srcOrd="1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B153C1C-1ADC-4CAF-9BDC-DCE8679C008C}">
      <dsp:nvSpPr>
        <dsp:cNvPr id="0" name=""/>
        <dsp:cNvSpPr/>
      </dsp:nvSpPr>
      <dsp:spPr>
        <a:xfrm>
          <a:off x="414351" y="0"/>
          <a:ext cx="6858000" cy="6858000"/>
        </a:xfrm>
        <a:prstGeom prst="triangl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A3D13D-CC52-4806-AA44-A43AAA07F4EF}">
      <dsp:nvSpPr>
        <dsp:cNvPr id="0" name=""/>
        <dsp:cNvSpPr/>
      </dsp:nvSpPr>
      <dsp:spPr>
        <a:xfrm>
          <a:off x="3843351" y="688248"/>
          <a:ext cx="4457700" cy="68245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развернутый список членов комиссии</a:t>
          </a:r>
          <a:endParaRPr lang="ru-RU" sz="1800" kern="1200" dirty="0"/>
        </a:p>
      </dsp:txBody>
      <dsp:txXfrm>
        <a:off x="3843351" y="688248"/>
        <a:ext cx="4457700" cy="682451"/>
      </dsp:txXfrm>
    </dsp:sp>
    <dsp:sp modelId="{9D542FA2-4D00-411D-88C0-7156E514DFA1}">
      <dsp:nvSpPr>
        <dsp:cNvPr id="0" name=""/>
        <dsp:cNvSpPr/>
      </dsp:nvSpPr>
      <dsp:spPr>
        <a:xfrm>
          <a:off x="3843351" y="1456005"/>
          <a:ext cx="4457700" cy="68245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перспективный и текущий планы работы</a:t>
          </a:r>
          <a:endParaRPr lang="ru-RU" sz="1800" kern="1200" dirty="0"/>
        </a:p>
      </dsp:txBody>
      <dsp:txXfrm>
        <a:off x="3843351" y="1456005"/>
        <a:ext cx="4457700" cy="682451"/>
      </dsp:txXfrm>
    </dsp:sp>
    <dsp:sp modelId="{AC7CF353-E030-4BD5-9177-16984326C911}">
      <dsp:nvSpPr>
        <dsp:cNvPr id="0" name=""/>
        <dsp:cNvSpPr/>
      </dsp:nvSpPr>
      <dsp:spPr>
        <a:xfrm>
          <a:off x="3843351" y="2223763"/>
          <a:ext cx="4457700" cy="68245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оперативные планы работы </a:t>
          </a:r>
        </a:p>
      </dsp:txBody>
      <dsp:txXfrm>
        <a:off x="3843351" y="2223763"/>
        <a:ext cx="4457700" cy="682451"/>
      </dsp:txXfrm>
    </dsp:sp>
    <dsp:sp modelId="{76B10E22-DDCB-4CC8-89E3-C58606763294}">
      <dsp:nvSpPr>
        <dsp:cNvPr id="0" name=""/>
        <dsp:cNvSpPr/>
      </dsp:nvSpPr>
      <dsp:spPr>
        <a:xfrm>
          <a:off x="3843351" y="2991521"/>
          <a:ext cx="4457700" cy="68245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журнал протоколов заседаний комиссии</a:t>
          </a:r>
          <a:endParaRPr lang="ru-RU" sz="1800" kern="1200" dirty="0"/>
        </a:p>
      </dsp:txBody>
      <dsp:txXfrm>
        <a:off x="3843351" y="2991521"/>
        <a:ext cx="4457700" cy="682451"/>
      </dsp:txXfrm>
    </dsp:sp>
    <dsp:sp modelId="{DB268393-F1FE-48A5-9FE1-DEDF6F22541E}">
      <dsp:nvSpPr>
        <dsp:cNvPr id="0" name=""/>
        <dsp:cNvSpPr/>
      </dsp:nvSpPr>
      <dsp:spPr>
        <a:xfrm>
          <a:off x="3843351" y="3759279"/>
          <a:ext cx="4457700" cy="78965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копии постановлений, рекомендаций, для рассмотрения работодателем, профсоюзным комитетом</a:t>
          </a:r>
          <a:endParaRPr lang="ru-RU" sz="1800" kern="1200" dirty="0"/>
        </a:p>
      </dsp:txBody>
      <dsp:txXfrm>
        <a:off x="3843351" y="3759279"/>
        <a:ext cx="4457700" cy="789650"/>
      </dsp:txXfrm>
    </dsp:sp>
    <dsp:sp modelId="{9D2080FE-0784-4559-87EE-E4F4FB571A1B}">
      <dsp:nvSpPr>
        <dsp:cNvPr id="0" name=""/>
        <dsp:cNvSpPr/>
      </dsp:nvSpPr>
      <dsp:spPr>
        <a:xfrm>
          <a:off x="3843351" y="4634236"/>
          <a:ext cx="4457700" cy="68245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документы по обучению профсоюзного актива</a:t>
          </a:r>
          <a:endParaRPr lang="ru-RU" sz="1800" kern="1200" dirty="0"/>
        </a:p>
      </dsp:txBody>
      <dsp:txXfrm>
        <a:off x="3843351" y="4634236"/>
        <a:ext cx="4457700" cy="682451"/>
      </dsp:txXfrm>
    </dsp:sp>
    <dsp:sp modelId="{2F00CBE7-68BC-43AC-8552-F30A0C96B7FC}">
      <dsp:nvSpPr>
        <dsp:cNvPr id="0" name=""/>
        <dsp:cNvSpPr/>
      </dsp:nvSpPr>
      <dsp:spPr>
        <a:xfrm>
          <a:off x="3857661" y="5372478"/>
          <a:ext cx="4457700" cy="68245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статистические отчеты по установленным формам</a:t>
          </a:r>
          <a:endParaRPr lang="ru-RU" sz="1800" kern="1200" dirty="0"/>
        </a:p>
      </dsp:txBody>
      <dsp:txXfrm>
        <a:off x="3857661" y="5372478"/>
        <a:ext cx="4457700" cy="6824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251C4B-509D-4176-B92F-4E4DC33E7001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84BE9B-3860-4078-93E0-3D96088ECDE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AB9FC-79D0-4C97-8B49-2392EA2A8656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834C4-5055-4A1E-A317-0398AB0A98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AB9FC-79D0-4C97-8B49-2392EA2A8656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834C4-5055-4A1E-A317-0398AB0A98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AB9FC-79D0-4C97-8B49-2392EA2A8656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834C4-5055-4A1E-A317-0398AB0A98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AB9FC-79D0-4C97-8B49-2392EA2A8656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834C4-5055-4A1E-A317-0398AB0A98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AB9FC-79D0-4C97-8B49-2392EA2A8656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834C4-5055-4A1E-A317-0398AB0A98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AB9FC-79D0-4C97-8B49-2392EA2A8656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834C4-5055-4A1E-A317-0398AB0A98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AB9FC-79D0-4C97-8B49-2392EA2A8656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834C4-5055-4A1E-A317-0398AB0A98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AB9FC-79D0-4C97-8B49-2392EA2A8656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834C4-5055-4A1E-A317-0398AB0A98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AB9FC-79D0-4C97-8B49-2392EA2A8656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834C4-5055-4A1E-A317-0398AB0A98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AB9FC-79D0-4C97-8B49-2392EA2A8656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834C4-5055-4A1E-A317-0398AB0A98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AB9FC-79D0-4C97-8B49-2392EA2A8656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ED834C4-5055-4A1E-A317-0398AB0A98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B4AB9FC-79D0-4C97-8B49-2392EA2A8656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ED834C4-5055-4A1E-A317-0398AB0A983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428868"/>
            <a:ext cx="7854696" cy="1895476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all" dirty="0" smtClean="0">
                <a:ln w="0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Gungsuh" pitchFamily="18" charset="-127"/>
                <a:ea typeface="Gungsuh" pitchFamily="18" charset="-127"/>
              </a:rPr>
              <a:t>Организация деятельности </a:t>
            </a:r>
            <a:r>
              <a:rPr lang="ru-RU" sz="3600" b="1" cap="all" dirty="0" err="1" smtClean="0">
                <a:ln w="0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Gungsuh" pitchFamily="18" charset="-127"/>
                <a:ea typeface="Gungsuh" pitchFamily="18" charset="-127"/>
              </a:rPr>
              <a:t>КОМИССИи</a:t>
            </a:r>
            <a:r>
              <a:rPr lang="ru-RU" sz="3600" b="1" cap="all" dirty="0" smtClean="0">
                <a:ln w="0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Gungsuh" pitchFamily="18" charset="-127"/>
                <a:ea typeface="Gungsuh" pitchFamily="18" charset="-127"/>
              </a:rPr>
              <a:t> </a:t>
            </a:r>
          </a:p>
          <a:p>
            <a:pPr algn="ctr"/>
            <a:r>
              <a:rPr lang="ru-RU" sz="3600" b="1" cap="all" dirty="0" smtClean="0">
                <a:ln w="0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Gungsuh" pitchFamily="18" charset="-127"/>
                <a:ea typeface="Gungsuh" pitchFamily="18" charset="-127"/>
              </a:rPr>
              <a:t>ПО ОХРАНЕ ТРУДА </a:t>
            </a:r>
          </a:p>
          <a:p>
            <a:pPr algn="ctr"/>
            <a:r>
              <a:rPr lang="ru-RU" sz="3600" b="1" cap="all" dirty="0" smtClean="0">
                <a:ln w="0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Gungsuh" pitchFamily="18" charset="-127"/>
                <a:ea typeface="Gungsuh" pitchFamily="18" charset="-127"/>
              </a:rPr>
              <a:t>В ДОУ</a:t>
            </a:r>
            <a:endParaRPr lang="ru-RU" sz="3600" b="1" cap="all" dirty="0">
              <a:ln w="0">
                <a:solidFill>
                  <a:schemeClr val="accent1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effectLst>
                <a:reflection blurRad="6350" stA="60000" endA="900" endPos="58000" dir="5400000" sy="-100000" algn="bl" rotWithShape="0"/>
              </a:effectLst>
              <a:latin typeface="Gungsuh" pitchFamily="18" charset="-127"/>
              <a:ea typeface="Gungsuh" pitchFamily="18" charset="-127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208912" cy="4392488"/>
          </a:xfrm>
        </p:spPr>
        <p:txBody>
          <a:bodyPr anchor="ctr">
            <a:normAutofit fontScale="90000"/>
          </a:bodyPr>
          <a:lstStyle/>
          <a:p>
            <a:pPr indent="360000" algn="just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КОМИССИЯ ПО ОХРАНЕ ТРУДА-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200" b="0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ПОСТОЯННО ДЕЙСТВУЮЩИЙ КОЛЛЕГИАЛЬНЫЙ ОРГАН ПО ОРГАНИЗАЦИИ СОВМЕСТНЫХ ДЕЙСТВИЙ РАБОТОДАТЕЛЯ И РАБОТНИКОВ ПО ОБЕСПЕЧЕНИЮ ТРЕБОВАНИЙ ПО ОХРАНЕ ТРУДА, ПРЕДУПРЕЖДЕНИЮ ПРОИЗВОДСТВЕННОГО ТРАВМАТИЗМА.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ru-RU" sz="4400" dirty="0" smtClean="0"/>
              <a:t>ЦЕЛЬ СОЗДАНИЯ КОМИССИИ</a:t>
            </a:r>
            <a:r>
              <a:rPr lang="ru-RU" sz="4800" dirty="0" smtClean="0"/>
              <a:t>: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564904"/>
            <a:ext cx="8424936" cy="2664296"/>
          </a:xfrm>
        </p:spPr>
        <p:txBody>
          <a:bodyPr>
            <a:noAutofit/>
          </a:bodyPr>
          <a:lstStyle/>
          <a:p>
            <a:pPr algn="ctr"/>
            <a:r>
              <a:rPr lang="ru-RU" sz="2900" dirty="0" smtClean="0">
                <a:latin typeface="+mj-lt"/>
              </a:rPr>
              <a:t>ОРГАНИЗАЦИЯ СОТРУДНИЧЕСТВА </a:t>
            </a:r>
            <a:r>
              <a:rPr lang="ru-RU" sz="2900" dirty="0" smtClean="0">
                <a:latin typeface="+mj-lt"/>
              </a:rPr>
              <a:t>РУКОВОДИТЕЛЯ </a:t>
            </a:r>
            <a:r>
              <a:rPr lang="ru-RU" sz="2900" dirty="0" smtClean="0">
                <a:latin typeface="+mj-lt"/>
              </a:rPr>
              <a:t>И РАБОТНИКОВ ПО ОБЕСПЕЧЕНИЮ И УЛУЧШЕНИЮ УСЛОВИЙ ТРУДА РАБОТНИКОВ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0" name="Прямая со стрелкой 69"/>
          <p:cNvCxnSpPr/>
          <p:nvPr/>
        </p:nvCxnSpPr>
        <p:spPr>
          <a:xfrm>
            <a:off x="5940152" y="3501008"/>
            <a:ext cx="1944216" cy="14401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4" name="Овал 33"/>
          <p:cNvSpPr/>
          <p:nvPr/>
        </p:nvSpPr>
        <p:spPr>
          <a:xfrm>
            <a:off x="4932040" y="5013176"/>
            <a:ext cx="4032448" cy="1368152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2267744" y="3573016"/>
            <a:ext cx="4536504" cy="1440160"/>
          </a:xfrm>
          <a:prstGeom prst="ellipse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0" y="5013176"/>
            <a:ext cx="4176464" cy="144016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6156176" y="2276872"/>
            <a:ext cx="2843808" cy="1656184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179512" y="2204864"/>
            <a:ext cx="2411760" cy="2088232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4572000" y="188640"/>
            <a:ext cx="4572000" cy="136815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2411760" y="1340768"/>
            <a:ext cx="4248472" cy="122413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179512" y="404664"/>
            <a:ext cx="4248472" cy="1152128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Шестиугольник 6"/>
          <p:cNvSpPr/>
          <p:nvPr/>
        </p:nvSpPr>
        <p:spPr>
          <a:xfrm>
            <a:off x="2483768" y="2708920"/>
            <a:ext cx="3816424" cy="720080"/>
          </a:xfrm>
          <a:prstGeom prst="hexagon">
            <a:avLst>
              <a:gd name="adj" fmla="val 67979"/>
              <a:gd name="vf" fmla="val 115470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8" y="2852936"/>
            <a:ext cx="5403376" cy="792088"/>
          </a:xfrm>
        </p:spPr>
        <p:txBody>
          <a:bodyPr anchor="t">
            <a:normAutofit/>
          </a:bodyPr>
          <a:lstStyle/>
          <a:p>
            <a:pPr algn="ctr"/>
            <a:r>
              <a:rPr lang="ru-RU" sz="3200" dirty="0" smtClean="0">
                <a:ln w="31550" cmpd="sng">
                  <a:solidFill>
                    <a:schemeClr val="accent6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Задачи комиссии</a:t>
            </a:r>
            <a:endParaRPr lang="ru-RU" sz="3200" dirty="0">
              <a:ln w="31550" cmpd="sng">
                <a:solidFill>
                  <a:schemeClr val="accent6"/>
                </a:solidFill>
                <a:prstDash val="solid"/>
              </a:ln>
              <a:solidFill>
                <a:srgbClr val="FFC00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20688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600" i="1" dirty="0" smtClean="0"/>
              <a:t>Обеспечение выполнения требований правовых локальных актов и нормативно-технологических документов</a:t>
            </a:r>
            <a:endParaRPr lang="ru-RU" sz="1600" i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267744" y="1556792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600" i="1" dirty="0" smtClean="0"/>
              <a:t>Организация работы по обеспечению выполнения работниками требований охраны труда</a:t>
            </a:r>
            <a:endParaRPr lang="ru-RU" sz="1600" i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572000" y="476672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600" i="1" dirty="0" smtClean="0"/>
              <a:t>Организация и проведение профилактической работы по предупреждению травматизма среди воспитанников и работников ДОУ</a:t>
            </a:r>
            <a:endParaRPr lang="ru-RU" sz="1600" i="1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0" y="2420888"/>
            <a:ext cx="266429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i="1" dirty="0" smtClean="0"/>
              <a:t>Предотвращение несчастных случаев с воспитанниками и работниками во время организации образовательного процесса</a:t>
            </a:r>
            <a:endParaRPr lang="ru-RU" sz="1600" i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4788024" y="5229200"/>
            <a:ext cx="43559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i="1" dirty="0" smtClean="0"/>
              <a:t>Соблюдение требований нормативных документов по пожарной безопасности, защите окружающей среды и действиям чрезвычайных ситуациях</a:t>
            </a:r>
            <a:endParaRPr lang="ru-RU" sz="1600" i="1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-180528" y="5301208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600" i="1" dirty="0" smtClean="0"/>
              <a:t>Обеспечение безопасности эксплуатации зданий и сооружений, используемых в образовательном процессе, оборудования и технических средств обучения</a:t>
            </a:r>
            <a:endParaRPr lang="ru-RU" sz="1600" i="1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2267744" y="3861048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600" i="1" dirty="0" smtClean="0"/>
              <a:t>Планирование и организация мероприятий по охране труда, составление отчётности по установленным формам, ведение обязательной документации</a:t>
            </a:r>
            <a:endParaRPr lang="ru-RU" sz="1600" i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6047656" y="2636912"/>
            <a:ext cx="30963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i="1" dirty="0" smtClean="0"/>
              <a:t>Организация проведения инструктажей, обучения, проверки знаний по охране труда ДОУ</a:t>
            </a:r>
            <a:endParaRPr lang="ru-RU" sz="1600" i="1" dirty="0"/>
          </a:p>
        </p:txBody>
      </p:sp>
      <p:cxnSp>
        <p:nvCxnSpPr>
          <p:cNvPr id="40" name="Прямая со стрелкой 39"/>
          <p:cNvCxnSpPr/>
          <p:nvPr/>
        </p:nvCxnSpPr>
        <p:spPr>
          <a:xfrm flipH="1" flipV="1">
            <a:off x="1907704" y="1628800"/>
            <a:ext cx="936104" cy="10081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flipV="1">
            <a:off x="6012160" y="1700808"/>
            <a:ext cx="1152128" cy="10081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flipV="1">
            <a:off x="4355976" y="242088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flipH="1">
            <a:off x="2339752" y="3068960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>
            <a:off x="6084168" y="306896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 flipH="1">
            <a:off x="1259633" y="3501008"/>
            <a:ext cx="1656183" cy="14401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 стрелкой 77"/>
          <p:cNvCxnSpPr/>
          <p:nvPr/>
        </p:nvCxnSpPr>
        <p:spPr>
          <a:xfrm>
            <a:off x="4499992" y="3429000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325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3750"/>
                            </p:stCondLst>
                            <p:childTnLst>
                              <p:par>
                                <p:cTn id="1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667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717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133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1830"/>
                            </p:stCondLst>
                            <p:childTnLst>
                              <p:par>
                                <p:cTn id="3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87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6370"/>
                            </p:stCondLst>
                            <p:childTnLst>
                              <p:par>
                                <p:cTn id="4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157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2070"/>
                            </p:stCondLst>
                            <p:childTnLst>
                              <p:par>
                                <p:cTn id="5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703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7530"/>
                            </p:stCondLst>
                            <p:childTnLst>
                              <p:par>
                                <p:cTn id="6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2210"/>
                            </p:stCondLst>
                            <p:childTnLst>
                              <p:par>
                                <p:cTn id="7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2710"/>
                            </p:stCondLst>
                            <p:childTnLst>
                              <p:par>
                                <p:cTn id="7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1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2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2" grpId="0" animBg="1"/>
      <p:bldP spid="30" grpId="0" animBg="1"/>
      <p:bldP spid="28" grpId="0" animBg="1"/>
      <p:bldP spid="25" grpId="0" animBg="1"/>
      <p:bldP spid="23" grpId="0" animBg="1"/>
      <p:bldP spid="21" grpId="0" animBg="1"/>
      <p:bldP spid="19" grpId="0" animBg="1"/>
      <p:bldP spid="12" grpId="0"/>
      <p:bldP spid="20" grpId="0"/>
      <p:bldP spid="22" grpId="0"/>
      <p:bldP spid="24" grpId="0"/>
      <p:bldP spid="26" grpId="0"/>
      <p:bldP spid="29" grpId="0"/>
      <p:bldP spid="31" grpId="0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22180" y="764704"/>
            <a:ext cx="506734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all" dirty="0" smtClean="0">
                <a:ln w="90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Функции комиссии</a:t>
            </a:r>
            <a:endParaRPr lang="ru-RU" sz="3200" b="1" cap="all" dirty="0">
              <a:ln w="9000" cmpd="sng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Выгнутая влево стрелка 2"/>
          <p:cNvSpPr/>
          <p:nvPr/>
        </p:nvSpPr>
        <p:spPr>
          <a:xfrm>
            <a:off x="323528" y="1556792"/>
            <a:ext cx="432048" cy="576064"/>
          </a:xfrm>
          <a:prstGeom prst="curvedRightArrow">
            <a:avLst>
              <a:gd name="adj1" fmla="val 25000"/>
              <a:gd name="adj2" fmla="val 64235"/>
              <a:gd name="adj3" fmla="val 389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412777"/>
            <a:ext cx="813690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1600" dirty="0" smtClean="0"/>
              <a:t>Рассматривает перспективные вопросы по охране труда, принимает </a:t>
            </a:r>
            <a:r>
              <a:rPr lang="ru-RU" sz="1600" dirty="0" smtClean="0"/>
              <a:t>практические меры </a:t>
            </a:r>
            <a:r>
              <a:rPr lang="ru-RU" sz="1600" dirty="0" smtClean="0"/>
              <a:t>по улучшению и оздоровлению условий </a:t>
            </a:r>
            <a:r>
              <a:rPr lang="ru-RU" sz="1600" dirty="0" smtClean="0"/>
              <a:t>организации </a:t>
            </a:r>
            <a:r>
              <a:rPr lang="ru-RU" sz="1600" dirty="0" smtClean="0"/>
              <a:t>образовательного процесса</a:t>
            </a:r>
            <a:endParaRPr lang="ru-RU" sz="16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Выгнутая влево стрелка 4"/>
          <p:cNvSpPr/>
          <p:nvPr/>
        </p:nvSpPr>
        <p:spPr>
          <a:xfrm>
            <a:off x="323528" y="2276872"/>
            <a:ext cx="432048" cy="576064"/>
          </a:xfrm>
          <a:prstGeom prst="curvedRightArrow">
            <a:avLst>
              <a:gd name="adj1" fmla="val 25000"/>
              <a:gd name="adj2" fmla="val 64235"/>
              <a:gd name="adj3" fmla="val 389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2276872"/>
            <a:ext cx="81369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/>
              <a:t>Заслушивает заведующую ДОУ, председателя профсоюзного комитета о выполнении соглашений, плана работы по охране труда</a:t>
            </a:r>
            <a:endParaRPr lang="ru-RU" sz="1600" dirty="0"/>
          </a:p>
        </p:txBody>
      </p:sp>
      <p:sp>
        <p:nvSpPr>
          <p:cNvPr id="7" name="Выгнутая влево стрелка 6"/>
          <p:cNvSpPr/>
          <p:nvPr/>
        </p:nvSpPr>
        <p:spPr>
          <a:xfrm>
            <a:off x="323528" y="2996952"/>
            <a:ext cx="432048" cy="504056"/>
          </a:xfrm>
          <a:prstGeom prst="curvedRightArrow">
            <a:avLst>
              <a:gd name="adj1" fmla="val 25000"/>
              <a:gd name="adj2" fmla="val 64235"/>
              <a:gd name="adj3" fmla="val 389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27584" y="3071810"/>
            <a:ext cx="81369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/>
              <a:t>Организует работу по созданию и обеспечению условий </a:t>
            </a:r>
            <a:r>
              <a:rPr lang="ru-RU" sz="1600" dirty="0" smtClean="0"/>
              <a:t> </a:t>
            </a:r>
            <a:r>
              <a:rPr lang="ru-RU" sz="1600" dirty="0" smtClean="0"/>
              <a:t>образовательного процесса </a:t>
            </a:r>
            <a:endParaRPr lang="ru-RU" sz="1600" dirty="0"/>
          </a:p>
        </p:txBody>
      </p:sp>
      <p:sp>
        <p:nvSpPr>
          <p:cNvPr id="9" name="Выгнутая влево стрелка 8"/>
          <p:cNvSpPr/>
          <p:nvPr/>
        </p:nvSpPr>
        <p:spPr>
          <a:xfrm>
            <a:off x="323528" y="3645024"/>
            <a:ext cx="432048" cy="504056"/>
          </a:xfrm>
          <a:prstGeom prst="curvedRightArrow">
            <a:avLst>
              <a:gd name="adj1" fmla="val 25000"/>
              <a:gd name="adj2" fmla="val 64235"/>
              <a:gd name="adj3" fmla="val 389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27584" y="3645024"/>
            <a:ext cx="81369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/>
              <a:t>Обеспечивает безопасную эксплуатацию инженерно-технических коммуникаций, оборудованию</a:t>
            </a:r>
            <a:endParaRPr lang="ru-RU" sz="1600" dirty="0"/>
          </a:p>
        </p:txBody>
      </p:sp>
      <p:sp>
        <p:nvSpPr>
          <p:cNvPr id="11" name="Выгнутая влево стрелка 10"/>
          <p:cNvSpPr/>
          <p:nvPr/>
        </p:nvSpPr>
        <p:spPr>
          <a:xfrm>
            <a:off x="323528" y="4293096"/>
            <a:ext cx="432048" cy="504056"/>
          </a:xfrm>
          <a:prstGeom prst="curvedRightArrow">
            <a:avLst>
              <a:gd name="adj1" fmla="val 25000"/>
              <a:gd name="adj2" fmla="val 64235"/>
              <a:gd name="adj3" fmla="val 389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27584" y="4293096"/>
            <a:ext cx="80648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/>
              <a:t>Выносит на обсуждение </a:t>
            </a:r>
            <a:r>
              <a:rPr lang="ru-RU" sz="1600" dirty="0" smtClean="0"/>
              <a:t>собрания  трудового коллектива </a:t>
            </a:r>
            <a:r>
              <a:rPr lang="ru-RU" sz="1600" dirty="0" smtClean="0"/>
              <a:t>вопросы организации работы по охране труда в </a:t>
            </a:r>
            <a:r>
              <a:rPr lang="ru-RU" sz="1600" dirty="0" smtClean="0"/>
              <a:t>ДОУ,  выполнения </a:t>
            </a:r>
            <a:r>
              <a:rPr lang="ru-RU" sz="1600" dirty="0" smtClean="0"/>
              <a:t>мероприятий по оздоровлению работников и воспитанников, улучшению условий образовательного процесса, а так же принимаемых мерах по устранению выявленных недостатков</a:t>
            </a:r>
            <a:endParaRPr lang="ru-RU" sz="16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827584" y="5500702"/>
            <a:ext cx="806489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Проводит проверку условий и охраны труда на рабочих местах</a:t>
            </a:r>
            <a:endParaRPr lang="ru-RU" sz="1600" dirty="0"/>
          </a:p>
        </p:txBody>
      </p:sp>
      <p:sp>
        <p:nvSpPr>
          <p:cNvPr id="16" name="Выгнутая влево стрелка 15"/>
          <p:cNvSpPr/>
          <p:nvPr/>
        </p:nvSpPr>
        <p:spPr>
          <a:xfrm>
            <a:off x="323528" y="5429264"/>
            <a:ext cx="432048" cy="500066"/>
          </a:xfrm>
          <a:prstGeom prst="curvedRightArrow">
            <a:avLst>
              <a:gd name="adj1" fmla="val 25000"/>
              <a:gd name="adj2" fmla="val 64235"/>
              <a:gd name="adj3" fmla="val 389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827584" y="3140968"/>
            <a:ext cx="5472608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3212976"/>
            <a:ext cx="6264696" cy="707886"/>
          </a:xfrm>
          <a:prstGeom prst="rect">
            <a:avLst/>
          </a:prstGeom>
          <a:noFill/>
        </p:spPr>
        <p:txBody>
          <a:bodyPr vert="horz"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Права комиссии</a:t>
            </a:r>
            <a:endParaRPr lang="ru-RU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682740">
            <a:off x="0" y="260648"/>
            <a:ext cx="3767786" cy="206210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i="1" dirty="0" smtClean="0"/>
              <a:t>1. Получать от работодателя информацию о состоянии условий труда на рабочих местах, производственного травматизма и профзаболеваний, наличии вредных производственных факторов и мерах по защите от них, существующем риске повреждения здоровья</a:t>
            </a:r>
            <a:endParaRPr lang="ru-RU" sz="1600" i="1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 rot="21080190">
            <a:off x="3939799" y="488168"/>
            <a:ext cx="5040560" cy="230832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 Заслушивать на заседаниях комиссии:</a:t>
            </a:r>
            <a:endParaRPr kumimoji="0" lang="ru-RU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сообщения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руководителя и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других ответственных работников организации о выполнении ими обязанностей по обеспечению безопасных условий и охраны труда на рабочих местах и соблюдению гарантий прав работников на охрану труда;</a:t>
            </a:r>
            <a:endParaRPr kumimoji="0" lang="ru-RU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руководителя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других работников организации, допустивших нарушения требований охраны труда, повлекших за собой тяжелые последствия.</a:t>
            </a:r>
            <a:endParaRPr kumimoji="0" lang="ru-RU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21036985">
            <a:off x="57227" y="4442582"/>
            <a:ext cx="4572000" cy="107721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/>
            <a:r>
              <a:rPr lang="ru-RU" sz="1600" i="1" dirty="0" smtClean="0"/>
              <a:t>3. Участвовать в подготовке предложений к разделу коллективного договора (соглашения по охране труда) по вопросам, находящимся в компетенции комиссии</a:t>
            </a:r>
            <a:endParaRPr lang="ru-RU" sz="1600" i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572000" y="4365104"/>
            <a:ext cx="4572000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/>
            <a:r>
              <a:rPr lang="ru-RU" sz="1600" i="1" dirty="0" smtClean="0"/>
              <a:t>4. Вносить </a:t>
            </a:r>
            <a:r>
              <a:rPr lang="ru-RU" sz="1600" i="1" dirty="0" smtClean="0"/>
              <a:t> предложения </a:t>
            </a:r>
            <a:r>
              <a:rPr lang="ru-RU" sz="1600" i="1" dirty="0" smtClean="0"/>
              <a:t>по созданию условий </a:t>
            </a:r>
            <a:r>
              <a:rPr lang="ru-RU" sz="1600" i="1" dirty="0" smtClean="0"/>
              <a:t>труда, отвечающих требованиям безопасности и гигиены</a:t>
            </a:r>
            <a:endParaRPr lang="ru-RU" sz="1600" i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763688" y="5589240"/>
            <a:ext cx="4716016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600" i="1" dirty="0" smtClean="0"/>
              <a:t>5. Беспрепятственно посещать места работы членов </a:t>
            </a:r>
            <a:r>
              <a:rPr lang="ru-RU" sz="1600" i="1" dirty="0" smtClean="0"/>
              <a:t>профсоюза </a:t>
            </a:r>
            <a:r>
              <a:rPr lang="ru-RU" sz="1600" i="1" dirty="0" smtClean="0"/>
              <a:t>для выяснения вопросов, входящих в компетенцию комиссии</a:t>
            </a:r>
            <a:endParaRPr lang="ru-RU" sz="1600" i="1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2357422" y="0"/>
            <a:ext cx="5108998" cy="725626"/>
          </a:xfrm>
          <a:prstGeom prst="round2DiagRect">
            <a:avLst>
              <a:gd name="adj1" fmla="val 29162"/>
              <a:gd name="adj2" fmla="val 4860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anchor="ctr">
            <a:spAutoFit/>
          </a:bodyPr>
          <a:lstStyle/>
          <a:p>
            <a:pPr algn="ctr"/>
            <a:r>
              <a:rPr lang="ru-RU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Порядок работы комиссии</a:t>
            </a:r>
            <a:endParaRPr lang="ru-RU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1000108"/>
            <a:ext cx="8001056" cy="33855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Комиссия из своего состава избирает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председателя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 секретаря.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1643050"/>
            <a:ext cx="8072494" cy="33855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екретарь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комиссии может не быть членом профкома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85786" y="2285992"/>
            <a:ext cx="8072494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Комиссия осуществляет свою деятельность в соответствии с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разработанным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ею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планом работы.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85786" y="3214686"/>
            <a:ext cx="8072494" cy="33855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Заседания комиссии проводятся по мере необходимости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785786" y="3929066"/>
            <a:ext cx="8072494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Решения комиссии принимаются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путем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открытого голосования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большинством голосов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носят рекомендательный характер.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85786" y="4786322"/>
            <a:ext cx="8072494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Комиссия отчитывается о проделанной работе перед профкомом не реже одного раза в год.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85786" y="5429264"/>
            <a:ext cx="8072494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Члены комиссии проходят обучение по охране труда на специализированных курсах за счет средств организации по направлению работодателя не реже одного раза в три года.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5400000">
            <a:off x="4572794" y="785000"/>
            <a:ext cx="142876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0800000">
            <a:off x="500034" y="857232"/>
            <a:ext cx="414340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-2213816" y="3571876"/>
            <a:ext cx="5428494" cy="79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500034" y="1285860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500034" y="178592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500034" y="2428868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500034" y="3357562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500034" y="4071942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500034" y="500063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500034" y="5643578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428596" y="0"/>
          <a:ext cx="8715404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286116" y="714356"/>
            <a:ext cx="696024" cy="6429420"/>
          </a:xfrm>
          <a:prstGeom prst="rect">
            <a:avLst/>
          </a:prstGeom>
        </p:spPr>
        <p:txBody>
          <a:bodyPr vert="wordArtVert" wrap="square" anchor="ctr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документация</a:t>
            </a:r>
            <a:endParaRPr lang="ru-RU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рина\Desktop\ладошки 3.jpeg"/>
          <p:cNvPicPr>
            <a:picLocks noChangeAspect="1" noChangeArrowheads="1"/>
          </p:cNvPicPr>
          <p:nvPr/>
        </p:nvPicPr>
        <p:blipFill>
          <a:blip r:embed="rId2">
            <a:lum bright="-10000" contrast="20000"/>
          </a:blip>
          <a:srcRect/>
          <a:stretch>
            <a:fillRect/>
          </a:stretch>
        </p:blipFill>
        <p:spPr bwMode="auto">
          <a:xfrm>
            <a:off x="500034" y="214290"/>
            <a:ext cx="8001056" cy="6643710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pic>
        <p:nvPicPr>
          <p:cNvPr id="1027" name="Picture 3" descr="C:\Users\Марина\Desktop\DSCN056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56" y="428604"/>
            <a:ext cx="5048254" cy="378619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-642974" y="0"/>
            <a:ext cx="707233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Наша безопасность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214942" y="6000768"/>
            <a:ext cx="392905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</a:t>
            </a:r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наших руках</a:t>
            </a:r>
            <a:endParaRPr lang="ru-RU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502</TotalTime>
  <Words>511</Words>
  <Application>Microsoft Office PowerPoint</Application>
  <PresentationFormat>Экран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Слайд 1</vt:lpstr>
      <vt:lpstr>КОМИССИЯ ПО ОХРАНЕ ТРУДА- ПОСТОЯННО ДЕЙСТВУЮЩИЙ КОЛЛЕГИАЛЬНЫЙ ОРГАН ПО ОРГАНИЗАЦИИ СОВМЕСТНЫХ ДЕЙСТВИЙ РАБОТОДАТЕЛЯ И РАБОТНИКОВ ПО ОБЕСПЕЧЕНИЮ ТРЕБОВАНИЙ ПО ОХРАНЕ ТРУДА, ПРЕДУПРЕЖДЕНИЮ ПРОИЗВОДСТВЕННОГО ТРАВМАТИЗМА.</vt:lpstr>
      <vt:lpstr>ЦЕЛЬ СОЗДАНИЯ КОМИССИИ:</vt:lpstr>
      <vt:lpstr>Задачи комиссии</vt:lpstr>
      <vt:lpstr>Слайд 5</vt:lpstr>
      <vt:lpstr>Слайд 6</vt:lpstr>
      <vt:lpstr>Слайд 7</vt:lpstr>
      <vt:lpstr>Слайд 8</vt:lpstr>
      <vt:lpstr>Слайд 9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ASUS</dc:creator>
  <cp:lastModifiedBy>Admin</cp:lastModifiedBy>
  <cp:revision>59</cp:revision>
  <dcterms:created xsi:type="dcterms:W3CDTF">2014-12-10T19:40:09Z</dcterms:created>
  <dcterms:modified xsi:type="dcterms:W3CDTF">2014-12-15T14:39:36Z</dcterms:modified>
</cp:coreProperties>
</file>